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slideLayout" Target="../slideLayouts/slideLayout11.xml"/><Relationship Id="rId1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purchases — 18 columns. Goal: uncover spending patterns, segments, product &amp; subscription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841" y="426363"/>
            <a:ext cx="6332220" cy="3444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65841" y="4029551"/>
            <a:ext cx="4588193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Business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1965841" y="4673084"/>
            <a:ext cx="3495556" cy="1619607"/>
          </a:xfrm>
          <a:prstGeom prst="roundRect">
            <a:avLst>
              <a:gd name="adj" fmla="val 402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128480" y="4835723"/>
            <a:ext cx="465058" cy="465058"/>
          </a:xfrm>
          <a:prstGeom prst="roundRect">
            <a:avLst>
              <a:gd name="adj" fmla="val 19660097"/>
            </a:avLst>
          </a:prstGeom>
          <a:solidFill>
            <a:srgbClr val="835E5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6353" y="4963478"/>
            <a:ext cx="209312" cy="209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8480" y="5406747"/>
            <a:ext cx="193809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2128480" y="5712619"/>
            <a:ext cx="3170277" cy="41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increase conversions.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67362" y="4673084"/>
            <a:ext cx="3495556" cy="1619607"/>
          </a:xfrm>
          <a:prstGeom prst="roundRect">
            <a:avLst>
              <a:gd name="adj" fmla="val 402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730002" y="4835723"/>
            <a:ext cx="465058" cy="465058"/>
          </a:xfrm>
          <a:prstGeom prst="roundRect">
            <a:avLst>
              <a:gd name="adj" fmla="val 19660097"/>
            </a:avLst>
          </a:prstGeom>
          <a:solidFill>
            <a:srgbClr val="835E5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875" y="4963478"/>
            <a:ext cx="209312" cy="20931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730002" y="5406747"/>
            <a:ext cx="193809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5730002" y="5712619"/>
            <a:ext cx="3170277" cy="41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grow the Loyal segment.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9168884" y="4673084"/>
            <a:ext cx="3495675" cy="1619607"/>
          </a:xfrm>
          <a:prstGeom prst="roundRect">
            <a:avLst>
              <a:gd name="adj" fmla="val 402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331523" y="4835723"/>
            <a:ext cx="465058" cy="465058"/>
          </a:xfrm>
          <a:prstGeom prst="roundRect">
            <a:avLst>
              <a:gd name="adj" fmla="val 19660097"/>
            </a:avLst>
          </a:prstGeom>
          <a:solidFill>
            <a:srgbClr val="835E5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397" y="4963478"/>
            <a:ext cx="209312" cy="2093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331523" y="5406747"/>
            <a:ext cx="193809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Review Discount Policy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9331523" y="5712619"/>
            <a:ext cx="3170396" cy="41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lift with margin control.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1965841" y="6398657"/>
            <a:ext cx="5296376" cy="1410891"/>
          </a:xfrm>
          <a:prstGeom prst="roundRect">
            <a:avLst>
              <a:gd name="adj" fmla="val 461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2128480" y="6561296"/>
            <a:ext cx="465058" cy="465058"/>
          </a:xfrm>
          <a:prstGeom prst="roundRect">
            <a:avLst>
              <a:gd name="adj" fmla="val 19660097"/>
            </a:avLst>
          </a:prstGeom>
          <a:solidFill>
            <a:srgbClr val="835E54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56353" y="6689050"/>
            <a:ext cx="209312" cy="20931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128480" y="7132320"/>
            <a:ext cx="193809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2128480" y="7438192"/>
            <a:ext cx="4971098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&amp; best-selling items in campaigns.</a:t>
            </a:r>
            <a:endParaRPr lang="en-US" sz="1200" dirty="0"/>
          </a:p>
        </p:txBody>
      </p:sp>
      <p:sp>
        <p:nvSpPr>
          <p:cNvPr id="24" name="Shape 17"/>
          <p:cNvSpPr/>
          <p:nvPr/>
        </p:nvSpPr>
        <p:spPr>
          <a:xfrm>
            <a:off x="7368183" y="6398657"/>
            <a:ext cx="5296376" cy="1410891"/>
          </a:xfrm>
          <a:prstGeom prst="roundRect">
            <a:avLst>
              <a:gd name="adj" fmla="val 461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5" name="Shape 18"/>
          <p:cNvSpPr/>
          <p:nvPr/>
        </p:nvSpPr>
        <p:spPr>
          <a:xfrm>
            <a:off x="7530822" y="6561296"/>
            <a:ext cx="465058" cy="465058"/>
          </a:xfrm>
          <a:prstGeom prst="roundRect">
            <a:avLst>
              <a:gd name="adj" fmla="val 19660097"/>
            </a:avLst>
          </a:prstGeom>
          <a:solidFill>
            <a:srgbClr val="835E54"/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8695" y="6689050"/>
            <a:ext cx="209312" cy="209312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7530822" y="7132320"/>
            <a:ext cx="193809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28" name="Text 20"/>
          <p:cNvSpPr/>
          <p:nvPr/>
        </p:nvSpPr>
        <p:spPr>
          <a:xfrm>
            <a:off x="7530822" y="7438192"/>
            <a:ext cx="4971098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Rows: 3,900 · Columns: 18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Demographics, Purchase details, Behavior, Shipping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37 nulls in 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8515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Exploratory Data Analysis (Python)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Steps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977402"/>
            <a:ext cx="4205168" cy="2052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 with pandas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df.info(), .describe()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 Review Rating by category median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 columns to snake_case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254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87892"/>
            <a:ext cx="914876" cy="11435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215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Age Group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92154" y="4578310"/>
            <a:ext cx="29602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Binned ages → age_group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087892"/>
            <a:ext cx="914876" cy="11435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4257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Frequency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434257" y="4578310"/>
            <a:ext cx="29602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purchase_frequency_days from timestamps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087892"/>
            <a:ext cx="914876" cy="11435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635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DB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76359" y="4578310"/>
            <a:ext cx="29602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 cleaned DF into PostgreSQL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4294823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Female: 75,191 · Male: 157,890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86179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Insight: Male customers generated ~double revenue.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8424"/>
            <a:ext cx="6649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Discounts &amp; High-Spenders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27365"/>
            <a:ext cx="30480" cy="3823811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5" name="Shape 2"/>
          <p:cNvSpPr/>
          <p:nvPr/>
        </p:nvSpPr>
        <p:spPr>
          <a:xfrm>
            <a:off x="824270" y="2727365"/>
            <a:ext cx="7556421" cy="1685092"/>
          </a:xfrm>
          <a:prstGeom prst="rect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2961799"/>
            <a:ext cx="3686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452217"/>
            <a:ext cx="70951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839 rows identified — customers using discounts but spending above average.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24270" y="4866084"/>
            <a:ext cx="7556421" cy="1685092"/>
          </a:xfrm>
          <a:prstGeom prst="rect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1084" y="5100518"/>
            <a:ext cx="3651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1084" y="5590937"/>
            <a:ext cx="70951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5 by discount rate: Hat 50%, Sneakers 49.66%, Coat 49.07%, Sweater 48.17%, Pants 47.37%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878" y="579001"/>
            <a:ext cx="5264110" cy="657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Products &amp; Ratings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878" y="1627822"/>
            <a:ext cx="1801297" cy="18012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6878" y="3673435"/>
            <a:ext cx="263199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Gloves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6878" y="4119682"/>
            <a:ext cx="310586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 Rating 3.86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58" y="1627822"/>
            <a:ext cx="1801416" cy="18014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87058" y="3673554"/>
            <a:ext cx="263199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Sandals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4087058" y="4119801"/>
            <a:ext cx="310598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 Rating 3.84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358" y="1627822"/>
            <a:ext cx="1801297" cy="18012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7358" y="3673435"/>
            <a:ext cx="263199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Boots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37358" y="4119682"/>
            <a:ext cx="310586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 Rating 3.82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539" y="1627822"/>
            <a:ext cx="1801416" cy="180141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7539" y="3673554"/>
            <a:ext cx="263199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Hat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0787539" y="4119801"/>
            <a:ext cx="310598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 Rating 3.80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78" y="4835485"/>
            <a:ext cx="1801297" cy="180129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6878" y="6881098"/>
            <a:ext cx="263199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Skirt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736878" y="7327344"/>
            <a:ext cx="310586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 Rating 3.78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003" y="2523887"/>
            <a:ext cx="5183862" cy="562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Shipping Type Comparison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003" y="3506554"/>
            <a:ext cx="3505200" cy="19186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85452" y="3442573"/>
            <a:ext cx="224873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Takeaway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0285452" y="3866317"/>
            <a:ext cx="372296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orders slightly higher average spend (60.48 vs 58.46).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87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 &amp; Subscriptions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260651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606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096935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91346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New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40388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522041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5710833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652736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44253" y="6527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644253" y="7017782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Yes: 1,053 · No: 2,847 · Avg spend similar (~59.5)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2026-02-24T19:10:45Z</dcterms:created>
  <dcterms:modified xsi:type="dcterms:W3CDTF">2026-02-24T19:10:45Z</dcterms:modified>
</cp:coreProperties>
</file>